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62" r:id="rId4"/>
    <p:sldId id="257" r:id="rId5"/>
    <p:sldId id="267" r:id="rId6"/>
    <p:sldId id="268" r:id="rId7"/>
    <p:sldId id="260" r:id="rId8"/>
    <p:sldId id="265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B4A3D4-5A8F-4AAB-8312-44AC7245195E}" type="doc">
      <dgm:prSet loTypeId="urn:microsoft.com/office/officeart/2005/8/layout/radial6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9FADC7-D9DE-4016-92EF-64248DE1036E}">
      <dgm:prSet phldrT="[Text]"/>
      <dgm:spPr/>
      <dgm:t>
        <a:bodyPr/>
        <a:lstStyle/>
        <a:p>
          <a:r>
            <a:rPr lang="en-US" dirty="0" smtClean="0"/>
            <a:t>Sustainable Agriculture</a:t>
          </a:r>
          <a:endParaRPr lang="en-US" dirty="0"/>
        </a:p>
      </dgm:t>
    </dgm:pt>
    <dgm:pt modelId="{A5797B1A-3E47-4176-90F6-1A8029FE340B}" type="parTrans" cxnId="{0DDDB496-8FB8-4EEF-8D0F-CF2C0B6EC62D}">
      <dgm:prSet/>
      <dgm:spPr/>
      <dgm:t>
        <a:bodyPr/>
        <a:lstStyle/>
        <a:p>
          <a:endParaRPr lang="en-US"/>
        </a:p>
      </dgm:t>
    </dgm:pt>
    <dgm:pt modelId="{5E6B6813-707D-4E6D-B87E-DAF2C49E2F3E}" type="sibTrans" cxnId="{0DDDB496-8FB8-4EEF-8D0F-CF2C0B6EC62D}">
      <dgm:prSet/>
      <dgm:spPr/>
      <dgm:t>
        <a:bodyPr/>
        <a:lstStyle/>
        <a:p>
          <a:endParaRPr lang="en-US"/>
        </a:p>
      </dgm:t>
    </dgm:pt>
    <dgm:pt modelId="{495D3816-770C-406F-AAE8-CFA1F34C88AD}">
      <dgm:prSet phldrT="[Text]"/>
      <dgm:spPr/>
      <dgm:t>
        <a:bodyPr/>
        <a:lstStyle/>
        <a:p>
          <a:r>
            <a:rPr lang="en-US" dirty="0" smtClean="0"/>
            <a:t>Natural and humane production methods - No chemicals and free range</a:t>
          </a:r>
          <a:endParaRPr lang="en-US" dirty="0"/>
        </a:p>
      </dgm:t>
    </dgm:pt>
    <dgm:pt modelId="{2A8DFF0C-4A17-43E9-A8C0-A7560E4E0F70}" type="parTrans" cxnId="{E4D394D7-E05B-48FC-9A5B-12661C08AAD7}">
      <dgm:prSet/>
      <dgm:spPr/>
      <dgm:t>
        <a:bodyPr/>
        <a:lstStyle/>
        <a:p>
          <a:endParaRPr lang="en-US"/>
        </a:p>
      </dgm:t>
    </dgm:pt>
    <dgm:pt modelId="{A914C4B1-8816-44DE-AF99-FA7BC0BEF548}" type="sibTrans" cxnId="{E4D394D7-E05B-48FC-9A5B-12661C08AAD7}">
      <dgm:prSet/>
      <dgm:spPr/>
      <dgm:t>
        <a:bodyPr/>
        <a:lstStyle/>
        <a:p>
          <a:endParaRPr lang="en-US"/>
        </a:p>
      </dgm:t>
    </dgm:pt>
    <dgm:pt modelId="{0ACC2F84-78FD-4C83-A2A2-11B744422393}">
      <dgm:prSet phldrT="[Text]"/>
      <dgm:spPr/>
      <dgm:t>
        <a:bodyPr/>
        <a:lstStyle/>
        <a:p>
          <a:r>
            <a:rPr lang="en-US" dirty="0" smtClean="0"/>
            <a:t>Responsible land management</a:t>
          </a:r>
          <a:endParaRPr lang="en-US" dirty="0"/>
        </a:p>
      </dgm:t>
    </dgm:pt>
    <dgm:pt modelId="{184EDEA6-E308-4EF8-B707-5136D174909C}" type="parTrans" cxnId="{0FE3B273-C591-4472-B419-383F5C96C053}">
      <dgm:prSet/>
      <dgm:spPr/>
      <dgm:t>
        <a:bodyPr/>
        <a:lstStyle/>
        <a:p>
          <a:endParaRPr lang="en-US"/>
        </a:p>
      </dgm:t>
    </dgm:pt>
    <dgm:pt modelId="{D6845C0A-CD79-4351-9D76-D4343CEFE2C9}" type="sibTrans" cxnId="{0FE3B273-C591-4472-B419-383F5C96C053}">
      <dgm:prSet/>
      <dgm:spPr/>
      <dgm:t>
        <a:bodyPr/>
        <a:lstStyle/>
        <a:p>
          <a:endParaRPr lang="en-US"/>
        </a:p>
      </dgm:t>
    </dgm:pt>
    <dgm:pt modelId="{FC6BCC66-5E90-446D-BB0F-283F2E24AA58}">
      <dgm:prSet phldrT="[Text]"/>
      <dgm:spPr/>
      <dgm:t>
        <a:bodyPr/>
        <a:lstStyle/>
        <a:p>
          <a:r>
            <a:rPr lang="en-US" dirty="0" smtClean="0"/>
            <a:t>Minimize “carbon footprint” </a:t>
          </a:r>
          <a:endParaRPr lang="en-US" dirty="0"/>
        </a:p>
      </dgm:t>
    </dgm:pt>
    <dgm:pt modelId="{D9F5A158-0EFD-4790-BFDF-4B8C6FB6381E}" type="parTrans" cxnId="{F65D4E27-D9DD-4CB9-B93E-0F6F81394ED6}">
      <dgm:prSet/>
      <dgm:spPr/>
      <dgm:t>
        <a:bodyPr/>
        <a:lstStyle/>
        <a:p>
          <a:endParaRPr lang="en-US"/>
        </a:p>
      </dgm:t>
    </dgm:pt>
    <dgm:pt modelId="{05C1071D-37CB-4A30-BE0A-1FD63EF0FD8A}" type="sibTrans" cxnId="{F65D4E27-D9DD-4CB9-B93E-0F6F81394ED6}">
      <dgm:prSet/>
      <dgm:spPr/>
      <dgm:t>
        <a:bodyPr/>
        <a:lstStyle/>
        <a:p>
          <a:endParaRPr lang="en-US"/>
        </a:p>
      </dgm:t>
    </dgm:pt>
    <dgm:pt modelId="{8ADFABC3-9407-4FE3-885D-B3EF9E0E8D00}">
      <dgm:prSet phldrT="[Text]"/>
      <dgm:spPr/>
      <dgm:t>
        <a:bodyPr/>
        <a:lstStyle/>
        <a:p>
          <a:r>
            <a:rPr lang="en-US" dirty="0" smtClean="0"/>
            <a:t>Plant diversification</a:t>
          </a:r>
          <a:endParaRPr lang="en-US" dirty="0"/>
        </a:p>
      </dgm:t>
    </dgm:pt>
    <dgm:pt modelId="{00E21BD5-0F14-45F2-93BC-B508AD604C07}" type="parTrans" cxnId="{88CC9DB7-2FB4-4982-BD08-5E629D71E1C3}">
      <dgm:prSet/>
      <dgm:spPr/>
      <dgm:t>
        <a:bodyPr/>
        <a:lstStyle/>
        <a:p>
          <a:endParaRPr lang="en-US"/>
        </a:p>
      </dgm:t>
    </dgm:pt>
    <dgm:pt modelId="{DEE1C9D0-B784-49C9-A0DC-F27396112DF3}" type="sibTrans" cxnId="{88CC9DB7-2FB4-4982-BD08-5E629D71E1C3}">
      <dgm:prSet/>
      <dgm:spPr/>
      <dgm:t>
        <a:bodyPr/>
        <a:lstStyle/>
        <a:p>
          <a:endParaRPr lang="en-US"/>
        </a:p>
      </dgm:t>
    </dgm:pt>
    <dgm:pt modelId="{A1EB7429-A74A-469D-9C03-ED035C4DD9E6}" type="pres">
      <dgm:prSet presAssocID="{E8B4A3D4-5A8F-4AAB-8312-44AC7245195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8959A0-DB46-480F-86AF-929C6E74E2EC}" type="pres">
      <dgm:prSet presAssocID="{0D9FADC7-D9DE-4016-92EF-64248DE1036E}" presName="centerShape" presStyleLbl="node0" presStyleIdx="0" presStyleCnt="1" custLinFactNeighborX="2028" custLinFactNeighborY="113"/>
      <dgm:spPr/>
      <dgm:t>
        <a:bodyPr/>
        <a:lstStyle/>
        <a:p>
          <a:endParaRPr lang="en-US"/>
        </a:p>
      </dgm:t>
    </dgm:pt>
    <dgm:pt modelId="{91F581D6-03D2-443A-AC9E-1B20D5D22FF7}" type="pres">
      <dgm:prSet presAssocID="{495D3816-770C-406F-AAE8-CFA1F34C88A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BFB997-F33E-4128-BD8C-3F945FB72C83}" type="pres">
      <dgm:prSet presAssocID="{495D3816-770C-406F-AAE8-CFA1F34C88AD}" presName="dummy" presStyleCnt="0"/>
      <dgm:spPr/>
    </dgm:pt>
    <dgm:pt modelId="{B49E4120-666F-40BE-95AB-591845584694}" type="pres">
      <dgm:prSet presAssocID="{A914C4B1-8816-44DE-AF99-FA7BC0BEF548}" presName="sibTrans" presStyleLbl="sibTrans2D1" presStyleIdx="0" presStyleCnt="4"/>
      <dgm:spPr/>
      <dgm:t>
        <a:bodyPr/>
        <a:lstStyle/>
        <a:p>
          <a:endParaRPr lang="en-US"/>
        </a:p>
      </dgm:t>
    </dgm:pt>
    <dgm:pt modelId="{E13595D8-2D00-482B-8D0D-95778D654AD3}" type="pres">
      <dgm:prSet presAssocID="{0ACC2F84-78FD-4C83-A2A2-11B744422393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24E3C-A798-43FC-AA36-2AF0560742BA}" type="pres">
      <dgm:prSet presAssocID="{0ACC2F84-78FD-4C83-A2A2-11B744422393}" presName="dummy" presStyleCnt="0"/>
      <dgm:spPr/>
    </dgm:pt>
    <dgm:pt modelId="{5743C82D-739B-463E-B7A5-1CFEFC1FB205}" type="pres">
      <dgm:prSet presAssocID="{D6845C0A-CD79-4351-9D76-D4343CEFE2C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13DD57C6-1D0B-4FE9-91E3-EF8FB6AA3481}" type="pres">
      <dgm:prSet presAssocID="{FC6BCC66-5E90-446D-BB0F-283F2E24AA5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E34E1E-96E2-49D4-A9FC-12ADF7DE417D}" type="pres">
      <dgm:prSet presAssocID="{FC6BCC66-5E90-446D-BB0F-283F2E24AA58}" presName="dummy" presStyleCnt="0"/>
      <dgm:spPr/>
    </dgm:pt>
    <dgm:pt modelId="{5915980B-60A4-44C0-909F-39557A54D37C}" type="pres">
      <dgm:prSet presAssocID="{05C1071D-37CB-4A30-BE0A-1FD63EF0FD8A}" presName="sibTrans" presStyleLbl="sibTrans2D1" presStyleIdx="2" presStyleCnt="4"/>
      <dgm:spPr/>
      <dgm:t>
        <a:bodyPr/>
        <a:lstStyle/>
        <a:p>
          <a:endParaRPr lang="en-US"/>
        </a:p>
      </dgm:t>
    </dgm:pt>
    <dgm:pt modelId="{98A56181-EF12-48C2-8688-BF5BED17CC98}" type="pres">
      <dgm:prSet presAssocID="{8ADFABC3-9407-4FE3-885D-B3EF9E0E8D0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C52D0D-ED96-4FC8-8875-32E5B87D0F75}" type="pres">
      <dgm:prSet presAssocID="{8ADFABC3-9407-4FE3-885D-B3EF9E0E8D00}" presName="dummy" presStyleCnt="0"/>
      <dgm:spPr/>
    </dgm:pt>
    <dgm:pt modelId="{E3C78B3B-0B02-477E-9CE8-C9CBB4500DE3}" type="pres">
      <dgm:prSet presAssocID="{DEE1C9D0-B784-49C9-A0DC-F27396112DF3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A456963-067A-4D8F-B0D3-1E77F064AA5A}" type="presOf" srcId="{D6845C0A-CD79-4351-9D76-D4343CEFE2C9}" destId="{5743C82D-739B-463E-B7A5-1CFEFC1FB205}" srcOrd="0" destOrd="0" presId="urn:microsoft.com/office/officeart/2005/8/layout/radial6"/>
    <dgm:cxn modelId="{CE3629BB-9177-4677-B214-9E5C8F7B406C}" type="presOf" srcId="{0D9FADC7-D9DE-4016-92EF-64248DE1036E}" destId="{DE8959A0-DB46-480F-86AF-929C6E74E2EC}" srcOrd="0" destOrd="0" presId="urn:microsoft.com/office/officeart/2005/8/layout/radial6"/>
    <dgm:cxn modelId="{742CACF2-3AFC-49EE-A5AA-11F15ADB2972}" type="presOf" srcId="{DEE1C9D0-B784-49C9-A0DC-F27396112DF3}" destId="{E3C78B3B-0B02-477E-9CE8-C9CBB4500DE3}" srcOrd="0" destOrd="0" presId="urn:microsoft.com/office/officeart/2005/8/layout/radial6"/>
    <dgm:cxn modelId="{CD7382C7-9863-4207-A4EC-98AEB7203E3C}" type="presOf" srcId="{A914C4B1-8816-44DE-AF99-FA7BC0BEF548}" destId="{B49E4120-666F-40BE-95AB-591845584694}" srcOrd="0" destOrd="0" presId="urn:microsoft.com/office/officeart/2005/8/layout/radial6"/>
    <dgm:cxn modelId="{A81F10E2-6F42-4872-8E83-E427C28BD997}" type="presOf" srcId="{0ACC2F84-78FD-4C83-A2A2-11B744422393}" destId="{E13595D8-2D00-482B-8D0D-95778D654AD3}" srcOrd="0" destOrd="0" presId="urn:microsoft.com/office/officeart/2005/8/layout/radial6"/>
    <dgm:cxn modelId="{F65D4E27-D9DD-4CB9-B93E-0F6F81394ED6}" srcId="{0D9FADC7-D9DE-4016-92EF-64248DE1036E}" destId="{FC6BCC66-5E90-446D-BB0F-283F2E24AA58}" srcOrd="2" destOrd="0" parTransId="{D9F5A158-0EFD-4790-BFDF-4B8C6FB6381E}" sibTransId="{05C1071D-37CB-4A30-BE0A-1FD63EF0FD8A}"/>
    <dgm:cxn modelId="{0DDDB496-8FB8-4EEF-8D0F-CF2C0B6EC62D}" srcId="{E8B4A3D4-5A8F-4AAB-8312-44AC7245195E}" destId="{0D9FADC7-D9DE-4016-92EF-64248DE1036E}" srcOrd="0" destOrd="0" parTransId="{A5797B1A-3E47-4176-90F6-1A8029FE340B}" sibTransId="{5E6B6813-707D-4E6D-B87E-DAF2C49E2F3E}"/>
    <dgm:cxn modelId="{13BF040A-31CF-4C81-A28C-2E641D4E718E}" type="presOf" srcId="{05C1071D-37CB-4A30-BE0A-1FD63EF0FD8A}" destId="{5915980B-60A4-44C0-909F-39557A54D37C}" srcOrd="0" destOrd="0" presId="urn:microsoft.com/office/officeart/2005/8/layout/radial6"/>
    <dgm:cxn modelId="{C5111D1F-2967-432D-9900-BE7AB4C8D981}" type="presOf" srcId="{FC6BCC66-5E90-446D-BB0F-283F2E24AA58}" destId="{13DD57C6-1D0B-4FE9-91E3-EF8FB6AA3481}" srcOrd="0" destOrd="0" presId="urn:microsoft.com/office/officeart/2005/8/layout/radial6"/>
    <dgm:cxn modelId="{17F741C7-8A4A-443F-9C9C-8BEB575AB493}" type="presOf" srcId="{E8B4A3D4-5A8F-4AAB-8312-44AC7245195E}" destId="{A1EB7429-A74A-469D-9C03-ED035C4DD9E6}" srcOrd="0" destOrd="0" presId="urn:microsoft.com/office/officeart/2005/8/layout/radial6"/>
    <dgm:cxn modelId="{E4D394D7-E05B-48FC-9A5B-12661C08AAD7}" srcId="{0D9FADC7-D9DE-4016-92EF-64248DE1036E}" destId="{495D3816-770C-406F-AAE8-CFA1F34C88AD}" srcOrd="0" destOrd="0" parTransId="{2A8DFF0C-4A17-43E9-A8C0-A7560E4E0F70}" sibTransId="{A914C4B1-8816-44DE-AF99-FA7BC0BEF548}"/>
    <dgm:cxn modelId="{985358DE-6BE7-4B56-81C1-A387BAE7E44A}" type="presOf" srcId="{495D3816-770C-406F-AAE8-CFA1F34C88AD}" destId="{91F581D6-03D2-443A-AC9E-1B20D5D22FF7}" srcOrd="0" destOrd="0" presId="urn:microsoft.com/office/officeart/2005/8/layout/radial6"/>
    <dgm:cxn modelId="{88CC9DB7-2FB4-4982-BD08-5E629D71E1C3}" srcId="{0D9FADC7-D9DE-4016-92EF-64248DE1036E}" destId="{8ADFABC3-9407-4FE3-885D-B3EF9E0E8D00}" srcOrd="3" destOrd="0" parTransId="{00E21BD5-0F14-45F2-93BC-B508AD604C07}" sibTransId="{DEE1C9D0-B784-49C9-A0DC-F27396112DF3}"/>
    <dgm:cxn modelId="{0FE3B273-C591-4472-B419-383F5C96C053}" srcId="{0D9FADC7-D9DE-4016-92EF-64248DE1036E}" destId="{0ACC2F84-78FD-4C83-A2A2-11B744422393}" srcOrd="1" destOrd="0" parTransId="{184EDEA6-E308-4EF8-B707-5136D174909C}" sibTransId="{D6845C0A-CD79-4351-9D76-D4343CEFE2C9}"/>
    <dgm:cxn modelId="{0F16E738-7760-43FE-BDA8-822D5409F8B6}" type="presOf" srcId="{8ADFABC3-9407-4FE3-885D-B3EF9E0E8D00}" destId="{98A56181-EF12-48C2-8688-BF5BED17CC98}" srcOrd="0" destOrd="0" presId="urn:microsoft.com/office/officeart/2005/8/layout/radial6"/>
    <dgm:cxn modelId="{9A156F99-3517-48DF-80CD-0B78E1FC6EF2}" type="presParOf" srcId="{A1EB7429-A74A-469D-9C03-ED035C4DD9E6}" destId="{DE8959A0-DB46-480F-86AF-929C6E74E2EC}" srcOrd="0" destOrd="0" presId="urn:microsoft.com/office/officeart/2005/8/layout/radial6"/>
    <dgm:cxn modelId="{1D940882-7690-4177-B577-99CBFB21EE4A}" type="presParOf" srcId="{A1EB7429-A74A-469D-9C03-ED035C4DD9E6}" destId="{91F581D6-03D2-443A-AC9E-1B20D5D22FF7}" srcOrd="1" destOrd="0" presId="urn:microsoft.com/office/officeart/2005/8/layout/radial6"/>
    <dgm:cxn modelId="{C632064A-99DB-4E23-A396-0826EC51FE63}" type="presParOf" srcId="{A1EB7429-A74A-469D-9C03-ED035C4DD9E6}" destId="{DFBFB997-F33E-4128-BD8C-3F945FB72C83}" srcOrd="2" destOrd="0" presId="urn:microsoft.com/office/officeart/2005/8/layout/radial6"/>
    <dgm:cxn modelId="{7F9F6619-C49D-4435-BA4C-8E259B83D7F9}" type="presParOf" srcId="{A1EB7429-A74A-469D-9C03-ED035C4DD9E6}" destId="{B49E4120-666F-40BE-95AB-591845584694}" srcOrd="3" destOrd="0" presId="urn:microsoft.com/office/officeart/2005/8/layout/radial6"/>
    <dgm:cxn modelId="{E7C4F17B-7111-4426-91A2-52CE3B1633CC}" type="presParOf" srcId="{A1EB7429-A74A-469D-9C03-ED035C4DD9E6}" destId="{E13595D8-2D00-482B-8D0D-95778D654AD3}" srcOrd="4" destOrd="0" presId="urn:microsoft.com/office/officeart/2005/8/layout/radial6"/>
    <dgm:cxn modelId="{54DC178B-AEC6-4539-A153-4091D09441AC}" type="presParOf" srcId="{A1EB7429-A74A-469D-9C03-ED035C4DD9E6}" destId="{5C924E3C-A798-43FC-AA36-2AF0560742BA}" srcOrd="5" destOrd="0" presId="urn:microsoft.com/office/officeart/2005/8/layout/radial6"/>
    <dgm:cxn modelId="{21FBD6E5-28DA-465E-BAFE-7AEEE7EE1642}" type="presParOf" srcId="{A1EB7429-A74A-469D-9C03-ED035C4DD9E6}" destId="{5743C82D-739B-463E-B7A5-1CFEFC1FB205}" srcOrd="6" destOrd="0" presId="urn:microsoft.com/office/officeart/2005/8/layout/radial6"/>
    <dgm:cxn modelId="{12311DAE-23B0-4409-A142-12DB3E9561D0}" type="presParOf" srcId="{A1EB7429-A74A-469D-9C03-ED035C4DD9E6}" destId="{13DD57C6-1D0B-4FE9-91E3-EF8FB6AA3481}" srcOrd="7" destOrd="0" presId="urn:microsoft.com/office/officeart/2005/8/layout/radial6"/>
    <dgm:cxn modelId="{C2770D65-4E36-4391-93A1-06345AF91BC0}" type="presParOf" srcId="{A1EB7429-A74A-469D-9C03-ED035C4DD9E6}" destId="{35E34E1E-96E2-49D4-A9FC-12ADF7DE417D}" srcOrd="8" destOrd="0" presId="urn:microsoft.com/office/officeart/2005/8/layout/radial6"/>
    <dgm:cxn modelId="{46DD6974-23A0-4DF1-8F00-B2738D5CC6AB}" type="presParOf" srcId="{A1EB7429-A74A-469D-9C03-ED035C4DD9E6}" destId="{5915980B-60A4-44C0-909F-39557A54D37C}" srcOrd="9" destOrd="0" presId="urn:microsoft.com/office/officeart/2005/8/layout/radial6"/>
    <dgm:cxn modelId="{3B34D8F6-F308-4ECA-AA4A-2037842D8AFA}" type="presParOf" srcId="{A1EB7429-A74A-469D-9C03-ED035C4DD9E6}" destId="{98A56181-EF12-48C2-8688-BF5BED17CC98}" srcOrd="10" destOrd="0" presId="urn:microsoft.com/office/officeart/2005/8/layout/radial6"/>
    <dgm:cxn modelId="{E5F9E826-FE06-434E-9EF1-CD437BC35C7A}" type="presParOf" srcId="{A1EB7429-A74A-469D-9C03-ED035C4DD9E6}" destId="{D8C52D0D-ED96-4FC8-8875-32E5B87D0F75}" srcOrd="11" destOrd="0" presId="urn:microsoft.com/office/officeart/2005/8/layout/radial6"/>
    <dgm:cxn modelId="{23D679EE-6A79-47B2-9D18-8AEB04B7A9BE}" type="presParOf" srcId="{A1EB7429-A74A-469D-9C03-ED035C4DD9E6}" destId="{E3C78B3B-0B02-477E-9CE8-C9CBB4500DE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70BF62-1E85-4988-8ECA-B15957FC2FA9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29DEF0-4B94-4D5C-B31A-1EE180EDE3A1}">
      <dgm:prSet phldrT="[Text]"/>
      <dgm:spPr/>
      <dgm:t>
        <a:bodyPr/>
        <a:lstStyle/>
        <a:p>
          <a:r>
            <a:rPr lang="en-US" dirty="0" smtClean="0"/>
            <a:t>General Education</a:t>
          </a:r>
          <a:endParaRPr lang="en-US" dirty="0"/>
        </a:p>
      </dgm:t>
    </dgm:pt>
    <dgm:pt modelId="{461BF530-B6F7-4182-9E18-40D9788A58A9}" type="parTrans" cxnId="{3F27506A-43D3-4F5A-898B-AC2447D84DE1}">
      <dgm:prSet/>
      <dgm:spPr/>
      <dgm:t>
        <a:bodyPr/>
        <a:lstStyle/>
        <a:p>
          <a:endParaRPr lang="en-US"/>
        </a:p>
      </dgm:t>
    </dgm:pt>
    <dgm:pt modelId="{9FA6202B-8069-45DC-ACA4-409459063D87}" type="sibTrans" cxnId="{3F27506A-43D3-4F5A-898B-AC2447D84DE1}">
      <dgm:prSet/>
      <dgm:spPr/>
      <dgm:t>
        <a:bodyPr/>
        <a:lstStyle/>
        <a:p>
          <a:endParaRPr lang="en-US"/>
        </a:p>
      </dgm:t>
    </dgm:pt>
    <dgm:pt modelId="{3B247B02-28DC-4629-8107-69D895DACCC8}">
      <dgm:prSet phldrT="[Text]"/>
      <dgm:spPr/>
      <dgm:t>
        <a:bodyPr/>
        <a:lstStyle/>
        <a:p>
          <a:r>
            <a:rPr lang="en-US" dirty="0" smtClean="0"/>
            <a:t>Build consumer awareness </a:t>
          </a:r>
          <a:endParaRPr lang="en-US" dirty="0"/>
        </a:p>
      </dgm:t>
    </dgm:pt>
    <dgm:pt modelId="{7FA06F25-E675-4EBE-B32D-08E046B87BC7}" type="parTrans" cxnId="{57D17939-0F41-47FD-BDFF-4DCC75394784}">
      <dgm:prSet/>
      <dgm:spPr/>
      <dgm:t>
        <a:bodyPr/>
        <a:lstStyle/>
        <a:p>
          <a:endParaRPr lang="en-US"/>
        </a:p>
      </dgm:t>
    </dgm:pt>
    <dgm:pt modelId="{CC616E04-F70B-4865-A43A-5A2B6844FD30}" type="sibTrans" cxnId="{57D17939-0F41-47FD-BDFF-4DCC75394784}">
      <dgm:prSet/>
      <dgm:spPr/>
      <dgm:t>
        <a:bodyPr/>
        <a:lstStyle/>
        <a:p>
          <a:endParaRPr lang="en-US"/>
        </a:p>
      </dgm:t>
    </dgm:pt>
    <dgm:pt modelId="{4D192163-E585-4EAF-953B-868D8F5A1213}">
      <dgm:prSet phldrT="[Text]"/>
      <dgm:spPr/>
      <dgm:t>
        <a:bodyPr/>
        <a:lstStyle/>
        <a:p>
          <a:r>
            <a:rPr lang="en-US" dirty="0" smtClean="0"/>
            <a:t>Individual producer</a:t>
          </a:r>
          <a:endParaRPr lang="en-US" dirty="0"/>
        </a:p>
      </dgm:t>
    </dgm:pt>
    <dgm:pt modelId="{2749F07F-286A-4517-BB6E-4958C9078F83}" type="parTrans" cxnId="{A5DFCD53-0A3A-41E9-9609-CCCC95F4B9C8}">
      <dgm:prSet/>
      <dgm:spPr/>
      <dgm:t>
        <a:bodyPr/>
        <a:lstStyle/>
        <a:p>
          <a:endParaRPr lang="en-US"/>
        </a:p>
      </dgm:t>
    </dgm:pt>
    <dgm:pt modelId="{BB40CD46-95C3-4606-9868-834B3FD7CF3F}" type="sibTrans" cxnId="{A5DFCD53-0A3A-41E9-9609-CCCC95F4B9C8}">
      <dgm:prSet/>
      <dgm:spPr/>
      <dgm:t>
        <a:bodyPr/>
        <a:lstStyle/>
        <a:p>
          <a:endParaRPr lang="en-US"/>
        </a:p>
      </dgm:t>
    </dgm:pt>
    <dgm:pt modelId="{B2542A4D-9464-47E4-9FA0-AF3872A2FDBB}">
      <dgm:prSet phldrT="[Text]"/>
      <dgm:spPr/>
      <dgm:t>
        <a:bodyPr/>
        <a:lstStyle/>
        <a:p>
          <a:r>
            <a:rPr lang="en-US" dirty="0" smtClean="0"/>
            <a:t>Offer It’s a Natural Farm as a good consumer choice</a:t>
          </a:r>
          <a:endParaRPr lang="en-US" dirty="0"/>
        </a:p>
      </dgm:t>
    </dgm:pt>
    <dgm:pt modelId="{6691F5E0-F9B2-479C-837E-69224E8844CF}" type="parTrans" cxnId="{1BF5C386-7997-4569-B6F0-4ACF024D315C}">
      <dgm:prSet/>
      <dgm:spPr/>
      <dgm:t>
        <a:bodyPr/>
        <a:lstStyle/>
        <a:p>
          <a:endParaRPr lang="en-US"/>
        </a:p>
      </dgm:t>
    </dgm:pt>
    <dgm:pt modelId="{113572A4-8454-47BB-B9BA-CA0A9F4F0563}" type="sibTrans" cxnId="{1BF5C386-7997-4569-B6F0-4ACF024D315C}">
      <dgm:prSet/>
      <dgm:spPr/>
      <dgm:t>
        <a:bodyPr/>
        <a:lstStyle/>
        <a:p>
          <a:endParaRPr lang="en-US"/>
        </a:p>
      </dgm:t>
    </dgm:pt>
    <dgm:pt modelId="{FDA0C7E1-01B7-4E9C-8FB7-D9C2812C8FD8}">
      <dgm:prSet phldrT="[Text]"/>
      <dgm:spPr/>
      <dgm:t>
        <a:bodyPr/>
        <a:lstStyle/>
        <a:p>
          <a:r>
            <a:rPr lang="en-US" dirty="0" smtClean="0"/>
            <a:t>Everyone wins!</a:t>
          </a:r>
          <a:endParaRPr lang="en-US" dirty="0"/>
        </a:p>
      </dgm:t>
    </dgm:pt>
    <dgm:pt modelId="{787D95C5-5F16-462B-A3D9-D580AB211E6F}" type="parTrans" cxnId="{8F82DF65-F4FE-4398-B78C-AC9C1B63A84F}">
      <dgm:prSet/>
      <dgm:spPr/>
      <dgm:t>
        <a:bodyPr/>
        <a:lstStyle/>
        <a:p>
          <a:endParaRPr lang="en-US"/>
        </a:p>
      </dgm:t>
    </dgm:pt>
    <dgm:pt modelId="{1BC9B637-32EE-4004-9FA2-C2B305D06980}" type="sibTrans" cxnId="{8F82DF65-F4FE-4398-B78C-AC9C1B63A84F}">
      <dgm:prSet/>
      <dgm:spPr/>
      <dgm:t>
        <a:bodyPr/>
        <a:lstStyle/>
        <a:p>
          <a:endParaRPr lang="en-US"/>
        </a:p>
      </dgm:t>
    </dgm:pt>
    <dgm:pt modelId="{3F02DCE8-7266-43F8-ACDA-735E092EC62C}">
      <dgm:prSet phldrT="[Text]"/>
      <dgm:spPr/>
      <dgm:t>
        <a:bodyPr/>
        <a:lstStyle/>
        <a:p>
          <a:r>
            <a:rPr lang="en-US" dirty="0" smtClean="0"/>
            <a:t>“win/win” – healthier consumers, better environment, and we stay in business!</a:t>
          </a:r>
          <a:endParaRPr lang="en-US" dirty="0"/>
        </a:p>
      </dgm:t>
    </dgm:pt>
    <dgm:pt modelId="{83873C36-4C6D-40A8-9B35-E8B9680E007F}" type="parTrans" cxnId="{0D1E36C4-3C28-4936-B696-FD633801C636}">
      <dgm:prSet/>
      <dgm:spPr/>
      <dgm:t>
        <a:bodyPr/>
        <a:lstStyle/>
        <a:p>
          <a:endParaRPr lang="en-US"/>
        </a:p>
      </dgm:t>
    </dgm:pt>
    <dgm:pt modelId="{C1442956-E41B-4214-8AEC-A99C8DD243A8}" type="sibTrans" cxnId="{0D1E36C4-3C28-4936-B696-FD633801C636}">
      <dgm:prSet/>
      <dgm:spPr/>
      <dgm:t>
        <a:bodyPr/>
        <a:lstStyle/>
        <a:p>
          <a:endParaRPr lang="en-US"/>
        </a:p>
      </dgm:t>
    </dgm:pt>
    <dgm:pt modelId="{38DFF5AB-3631-42F7-BC30-9DA98E525052}" type="pres">
      <dgm:prSet presAssocID="{F170BF62-1E85-4988-8ECA-B15957FC2FA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AED982-B241-49BE-8883-2E159C3A294B}" type="pres">
      <dgm:prSet presAssocID="{2329DEF0-4B94-4D5C-B31A-1EE180EDE3A1}" presName="composite" presStyleCnt="0"/>
      <dgm:spPr/>
    </dgm:pt>
    <dgm:pt modelId="{0EFB72C8-3823-4306-9A53-00F394C325FF}" type="pres">
      <dgm:prSet presAssocID="{2329DEF0-4B94-4D5C-B31A-1EE180EDE3A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26499-5DC0-477F-8504-89DDB9127C91}" type="pres">
      <dgm:prSet presAssocID="{2329DEF0-4B94-4D5C-B31A-1EE180EDE3A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A4602-5055-4BF9-88D3-EAA8979B5E8C}" type="pres">
      <dgm:prSet presAssocID="{9FA6202B-8069-45DC-ACA4-409459063D87}" presName="sp" presStyleCnt="0"/>
      <dgm:spPr/>
    </dgm:pt>
    <dgm:pt modelId="{F66F312C-2E58-48B6-B39D-A20620A993EC}" type="pres">
      <dgm:prSet presAssocID="{4D192163-E585-4EAF-953B-868D8F5A1213}" presName="composite" presStyleCnt="0"/>
      <dgm:spPr/>
    </dgm:pt>
    <dgm:pt modelId="{53D6908B-ECEA-4A78-838E-0B303E45ECB6}" type="pres">
      <dgm:prSet presAssocID="{4D192163-E585-4EAF-953B-868D8F5A121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2A8D2-B267-4922-8944-FE1932D5102C}" type="pres">
      <dgm:prSet presAssocID="{4D192163-E585-4EAF-953B-868D8F5A121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AF0EA-2947-4029-816D-BA6E0EA957D2}" type="pres">
      <dgm:prSet presAssocID="{BB40CD46-95C3-4606-9868-834B3FD7CF3F}" presName="sp" presStyleCnt="0"/>
      <dgm:spPr/>
    </dgm:pt>
    <dgm:pt modelId="{EC8372FB-532B-4802-AB77-8983DFADA937}" type="pres">
      <dgm:prSet presAssocID="{FDA0C7E1-01B7-4E9C-8FB7-D9C2812C8FD8}" presName="composite" presStyleCnt="0"/>
      <dgm:spPr/>
    </dgm:pt>
    <dgm:pt modelId="{940F74A8-54F0-43EE-9853-D21BCEE6E8B3}" type="pres">
      <dgm:prSet presAssocID="{FDA0C7E1-01B7-4E9C-8FB7-D9C2812C8FD8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6D93A-090D-4D50-A3E7-AB74BC47B657}" type="pres">
      <dgm:prSet presAssocID="{FDA0C7E1-01B7-4E9C-8FB7-D9C2812C8FD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4F55DB4-C2DE-4EED-AB1A-F542E60327CB}" type="presOf" srcId="{FDA0C7E1-01B7-4E9C-8FB7-D9C2812C8FD8}" destId="{940F74A8-54F0-43EE-9853-D21BCEE6E8B3}" srcOrd="0" destOrd="0" presId="urn:microsoft.com/office/officeart/2005/8/layout/chevron2"/>
    <dgm:cxn modelId="{523F019A-E6E2-4562-AA00-77A17F2BC9E0}" type="presOf" srcId="{4D192163-E585-4EAF-953B-868D8F5A1213}" destId="{53D6908B-ECEA-4A78-838E-0B303E45ECB6}" srcOrd="0" destOrd="0" presId="urn:microsoft.com/office/officeart/2005/8/layout/chevron2"/>
    <dgm:cxn modelId="{7CE1A5AA-744F-418F-91B5-D6A786542879}" type="presOf" srcId="{B2542A4D-9464-47E4-9FA0-AF3872A2FDBB}" destId="{5E62A8D2-B267-4922-8944-FE1932D5102C}" srcOrd="0" destOrd="0" presId="urn:microsoft.com/office/officeart/2005/8/layout/chevron2"/>
    <dgm:cxn modelId="{7C4E9BB4-FB78-45BE-975C-CB6BE5C7C2C2}" type="presOf" srcId="{3B247B02-28DC-4629-8107-69D895DACCC8}" destId="{41B26499-5DC0-477F-8504-89DDB9127C91}" srcOrd="0" destOrd="0" presId="urn:microsoft.com/office/officeart/2005/8/layout/chevron2"/>
    <dgm:cxn modelId="{6DD1F134-8FCC-4D4E-876C-C1820B987B1D}" type="presOf" srcId="{2329DEF0-4B94-4D5C-B31A-1EE180EDE3A1}" destId="{0EFB72C8-3823-4306-9A53-00F394C325FF}" srcOrd="0" destOrd="0" presId="urn:microsoft.com/office/officeart/2005/8/layout/chevron2"/>
    <dgm:cxn modelId="{288FD40A-1721-4416-AA83-B6D9A2A50578}" type="presOf" srcId="{F170BF62-1E85-4988-8ECA-B15957FC2FA9}" destId="{38DFF5AB-3631-42F7-BC30-9DA98E525052}" srcOrd="0" destOrd="0" presId="urn:microsoft.com/office/officeart/2005/8/layout/chevron2"/>
    <dgm:cxn modelId="{0D1E36C4-3C28-4936-B696-FD633801C636}" srcId="{FDA0C7E1-01B7-4E9C-8FB7-D9C2812C8FD8}" destId="{3F02DCE8-7266-43F8-ACDA-735E092EC62C}" srcOrd="0" destOrd="0" parTransId="{83873C36-4C6D-40A8-9B35-E8B9680E007F}" sibTransId="{C1442956-E41B-4214-8AEC-A99C8DD243A8}"/>
    <dgm:cxn modelId="{A5DFCD53-0A3A-41E9-9609-CCCC95F4B9C8}" srcId="{F170BF62-1E85-4988-8ECA-B15957FC2FA9}" destId="{4D192163-E585-4EAF-953B-868D8F5A1213}" srcOrd="1" destOrd="0" parTransId="{2749F07F-286A-4517-BB6E-4958C9078F83}" sibTransId="{BB40CD46-95C3-4606-9868-834B3FD7CF3F}"/>
    <dgm:cxn modelId="{8F82DF65-F4FE-4398-B78C-AC9C1B63A84F}" srcId="{F170BF62-1E85-4988-8ECA-B15957FC2FA9}" destId="{FDA0C7E1-01B7-4E9C-8FB7-D9C2812C8FD8}" srcOrd="2" destOrd="0" parTransId="{787D95C5-5F16-462B-A3D9-D580AB211E6F}" sibTransId="{1BC9B637-32EE-4004-9FA2-C2B305D06980}"/>
    <dgm:cxn modelId="{3F27506A-43D3-4F5A-898B-AC2447D84DE1}" srcId="{F170BF62-1E85-4988-8ECA-B15957FC2FA9}" destId="{2329DEF0-4B94-4D5C-B31A-1EE180EDE3A1}" srcOrd="0" destOrd="0" parTransId="{461BF530-B6F7-4182-9E18-40D9788A58A9}" sibTransId="{9FA6202B-8069-45DC-ACA4-409459063D87}"/>
    <dgm:cxn modelId="{1BF5C386-7997-4569-B6F0-4ACF024D315C}" srcId="{4D192163-E585-4EAF-953B-868D8F5A1213}" destId="{B2542A4D-9464-47E4-9FA0-AF3872A2FDBB}" srcOrd="0" destOrd="0" parTransId="{6691F5E0-F9B2-479C-837E-69224E8844CF}" sibTransId="{113572A4-8454-47BB-B9BA-CA0A9F4F0563}"/>
    <dgm:cxn modelId="{F20CBF74-B21C-4BDE-A8FA-6B5561E16333}" type="presOf" srcId="{3F02DCE8-7266-43F8-ACDA-735E092EC62C}" destId="{BF46D93A-090D-4D50-A3E7-AB74BC47B657}" srcOrd="0" destOrd="0" presId="urn:microsoft.com/office/officeart/2005/8/layout/chevron2"/>
    <dgm:cxn modelId="{57D17939-0F41-47FD-BDFF-4DCC75394784}" srcId="{2329DEF0-4B94-4D5C-B31A-1EE180EDE3A1}" destId="{3B247B02-28DC-4629-8107-69D895DACCC8}" srcOrd="0" destOrd="0" parTransId="{7FA06F25-E675-4EBE-B32D-08E046B87BC7}" sibTransId="{CC616E04-F70B-4865-A43A-5A2B6844FD30}"/>
    <dgm:cxn modelId="{76EC391B-6CF6-44CE-8B92-C2B6DA58F32E}" type="presParOf" srcId="{38DFF5AB-3631-42F7-BC30-9DA98E525052}" destId="{89AED982-B241-49BE-8883-2E159C3A294B}" srcOrd="0" destOrd="0" presId="urn:microsoft.com/office/officeart/2005/8/layout/chevron2"/>
    <dgm:cxn modelId="{2023821C-E6BD-4B53-97E4-99D8B6AA7CF0}" type="presParOf" srcId="{89AED982-B241-49BE-8883-2E159C3A294B}" destId="{0EFB72C8-3823-4306-9A53-00F394C325FF}" srcOrd="0" destOrd="0" presId="urn:microsoft.com/office/officeart/2005/8/layout/chevron2"/>
    <dgm:cxn modelId="{8C4EEED6-A904-4D99-8FE9-6E8FB9484495}" type="presParOf" srcId="{89AED982-B241-49BE-8883-2E159C3A294B}" destId="{41B26499-5DC0-477F-8504-89DDB9127C91}" srcOrd="1" destOrd="0" presId="urn:microsoft.com/office/officeart/2005/8/layout/chevron2"/>
    <dgm:cxn modelId="{06D6DE26-A068-4FA2-A909-1F790C20A4F2}" type="presParOf" srcId="{38DFF5AB-3631-42F7-BC30-9DA98E525052}" destId="{486A4602-5055-4BF9-88D3-EAA8979B5E8C}" srcOrd="1" destOrd="0" presId="urn:microsoft.com/office/officeart/2005/8/layout/chevron2"/>
    <dgm:cxn modelId="{BECBA997-6658-4FB9-BA45-440C1DA858EA}" type="presParOf" srcId="{38DFF5AB-3631-42F7-BC30-9DA98E525052}" destId="{F66F312C-2E58-48B6-B39D-A20620A993EC}" srcOrd="2" destOrd="0" presId="urn:microsoft.com/office/officeart/2005/8/layout/chevron2"/>
    <dgm:cxn modelId="{4F2BBE61-5822-4BF4-9509-DFC3053A0D62}" type="presParOf" srcId="{F66F312C-2E58-48B6-B39D-A20620A993EC}" destId="{53D6908B-ECEA-4A78-838E-0B303E45ECB6}" srcOrd="0" destOrd="0" presId="urn:microsoft.com/office/officeart/2005/8/layout/chevron2"/>
    <dgm:cxn modelId="{9A372EF7-80AA-4471-A282-1DCBDF7D4CE6}" type="presParOf" srcId="{F66F312C-2E58-48B6-B39D-A20620A993EC}" destId="{5E62A8D2-B267-4922-8944-FE1932D5102C}" srcOrd="1" destOrd="0" presId="urn:microsoft.com/office/officeart/2005/8/layout/chevron2"/>
    <dgm:cxn modelId="{70329578-ED3E-4962-BC51-7608135FBBB2}" type="presParOf" srcId="{38DFF5AB-3631-42F7-BC30-9DA98E525052}" destId="{9F9AF0EA-2947-4029-816D-BA6E0EA957D2}" srcOrd="3" destOrd="0" presId="urn:microsoft.com/office/officeart/2005/8/layout/chevron2"/>
    <dgm:cxn modelId="{0390CB8E-7ED1-4A6B-8148-A47D46DB803E}" type="presParOf" srcId="{38DFF5AB-3631-42F7-BC30-9DA98E525052}" destId="{EC8372FB-532B-4802-AB77-8983DFADA937}" srcOrd="4" destOrd="0" presId="urn:microsoft.com/office/officeart/2005/8/layout/chevron2"/>
    <dgm:cxn modelId="{D534969E-A655-452F-8D5D-6ADF095167B9}" type="presParOf" srcId="{EC8372FB-532B-4802-AB77-8983DFADA937}" destId="{940F74A8-54F0-43EE-9853-D21BCEE6E8B3}" srcOrd="0" destOrd="0" presId="urn:microsoft.com/office/officeart/2005/8/layout/chevron2"/>
    <dgm:cxn modelId="{2DA58746-D8E9-45AB-8A1C-2B7DF117B2DB}" type="presParOf" srcId="{EC8372FB-532B-4802-AB77-8983DFADA937}" destId="{BF46D93A-090D-4D50-A3E7-AB74BC47B6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78B3B-0B02-477E-9CE8-C9CBB4500DE3}">
      <dsp:nvSpPr>
        <dsp:cNvPr id="0" name=""/>
        <dsp:cNvSpPr/>
      </dsp:nvSpPr>
      <dsp:spPr>
        <a:xfrm>
          <a:off x="720738" y="377838"/>
          <a:ext cx="2520922" cy="2520922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915980B-60A4-44C0-909F-39557A54D37C}">
      <dsp:nvSpPr>
        <dsp:cNvPr id="0" name=""/>
        <dsp:cNvSpPr/>
      </dsp:nvSpPr>
      <dsp:spPr>
        <a:xfrm>
          <a:off x="720738" y="377838"/>
          <a:ext cx="2520922" cy="2520922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743C82D-739B-463E-B7A5-1CFEFC1FB205}">
      <dsp:nvSpPr>
        <dsp:cNvPr id="0" name=""/>
        <dsp:cNvSpPr/>
      </dsp:nvSpPr>
      <dsp:spPr>
        <a:xfrm>
          <a:off x="720738" y="377838"/>
          <a:ext cx="2520922" cy="2520922"/>
        </a:xfrm>
        <a:prstGeom prst="blockArc">
          <a:avLst>
            <a:gd name="adj1" fmla="val 0"/>
            <a:gd name="adj2" fmla="val 540000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49E4120-666F-40BE-95AB-591845584694}">
      <dsp:nvSpPr>
        <dsp:cNvPr id="0" name=""/>
        <dsp:cNvSpPr/>
      </dsp:nvSpPr>
      <dsp:spPr>
        <a:xfrm>
          <a:off x="720738" y="377838"/>
          <a:ext cx="2520922" cy="2520922"/>
        </a:xfrm>
        <a:prstGeom prst="blockArc">
          <a:avLst>
            <a:gd name="adj1" fmla="val 16200000"/>
            <a:gd name="adj2" fmla="val 0"/>
            <a:gd name="adj3" fmla="val 464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tint val="60000"/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E8959A0-DB46-480F-86AF-929C6E74E2EC}">
      <dsp:nvSpPr>
        <dsp:cNvPr id="0" name=""/>
        <dsp:cNvSpPr/>
      </dsp:nvSpPr>
      <dsp:spPr>
        <a:xfrm>
          <a:off x="1450708" y="1060652"/>
          <a:ext cx="1160859" cy="116085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Sustainable Agriculture</a:t>
          </a:r>
          <a:endParaRPr lang="en-US" sz="1100" kern="1200" dirty="0"/>
        </a:p>
      </dsp:txBody>
      <dsp:txXfrm>
        <a:off x="1620712" y="1230656"/>
        <a:ext cx="820851" cy="820851"/>
      </dsp:txXfrm>
    </dsp:sp>
    <dsp:sp modelId="{91F581D6-03D2-443A-AC9E-1B20D5D22FF7}">
      <dsp:nvSpPr>
        <dsp:cNvPr id="0" name=""/>
        <dsp:cNvSpPr/>
      </dsp:nvSpPr>
      <dsp:spPr>
        <a:xfrm>
          <a:off x="1574899" y="791"/>
          <a:ext cx="812601" cy="8126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Natural and humane production methods - No chemicals and free range</a:t>
          </a:r>
          <a:endParaRPr lang="en-US" sz="600" kern="1200" dirty="0"/>
        </a:p>
      </dsp:txBody>
      <dsp:txXfrm>
        <a:off x="1693902" y="119794"/>
        <a:ext cx="574595" cy="574595"/>
      </dsp:txXfrm>
    </dsp:sp>
    <dsp:sp modelId="{E13595D8-2D00-482B-8D0D-95778D654AD3}">
      <dsp:nvSpPr>
        <dsp:cNvPr id="0" name=""/>
        <dsp:cNvSpPr/>
      </dsp:nvSpPr>
      <dsp:spPr>
        <a:xfrm>
          <a:off x="2806106" y="1231999"/>
          <a:ext cx="812601" cy="8126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Responsible land management</a:t>
          </a:r>
          <a:endParaRPr lang="en-US" sz="600" kern="1200" dirty="0"/>
        </a:p>
      </dsp:txBody>
      <dsp:txXfrm>
        <a:off x="2925109" y="1351002"/>
        <a:ext cx="574595" cy="574595"/>
      </dsp:txXfrm>
    </dsp:sp>
    <dsp:sp modelId="{13DD57C6-1D0B-4FE9-91E3-EF8FB6AA3481}">
      <dsp:nvSpPr>
        <dsp:cNvPr id="0" name=""/>
        <dsp:cNvSpPr/>
      </dsp:nvSpPr>
      <dsp:spPr>
        <a:xfrm>
          <a:off x="1574899" y="2463206"/>
          <a:ext cx="812601" cy="8126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Minimize “carbon footprint” </a:t>
          </a:r>
          <a:endParaRPr lang="en-US" sz="600" kern="1200" dirty="0"/>
        </a:p>
      </dsp:txBody>
      <dsp:txXfrm>
        <a:off x="1693902" y="2582209"/>
        <a:ext cx="574595" cy="574595"/>
      </dsp:txXfrm>
    </dsp:sp>
    <dsp:sp modelId="{98A56181-EF12-48C2-8688-BF5BED17CC98}">
      <dsp:nvSpPr>
        <dsp:cNvPr id="0" name=""/>
        <dsp:cNvSpPr/>
      </dsp:nvSpPr>
      <dsp:spPr>
        <a:xfrm>
          <a:off x="343691" y="1231999"/>
          <a:ext cx="812601" cy="8126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Plant diversification</a:t>
          </a:r>
          <a:endParaRPr lang="en-US" sz="600" kern="1200" dirty="0"/>
        </a:p>
      </dsp:txBody>
      <dsp:txXfrm>
        <a:off x="462694" y="1351002"/>
        <a:ext cx="574595" cy="574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FB72C8-3823-4306-9A53-00F394C325FF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General Education</a:t>
          </a:r>
          <a:endParaRPr lang="en-US" sz="1500" kern="1200" dirty="0"/>
        </a:p>
      </dsp:txBody>
      <dsp:txXfrm rot="-5400000">
        <a:off x="1" y="520688"/>
        <a:ext cx="1039018" cy="445294"/>
      </dsp:txXfrm>
    </dsp:sp>
    <dsp:sp modelId="{41B26499-5DC0-477F-8504-89DDB9127C91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Build consumer awareness </a:t>
          </a:r>
          <a:endParaRPr lang="en-US" sz="2000" kern="1200" dirty="0"/>
        </a:p>
      </dsp:txBody>
      <dsp:txXfrm rot="-5400000">
        <a:off x="1039018" y="48278"/>
        <a:ext cx="5009883" cy="870607"/>
      </dsp:txXfrm>
    </dsp:sp>
    <dsp:sp modelId="{53D6908B-ECEA-4A78-838E-0B303E45ECB6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Individual producer</a:t>
          </a:r>
          <a:endParaRPr lang="en-US" sz="1500" kern="1200" dirty="0"/>
        </a:p>
      </dsp:txBody>
      <dsp:txXfrm rot="-5400000">
        <a:off x="1" y="1809352"/>
        <a:ext cx="1039018" cy="445294"/>
      </dsp:txXfrm>
    </dsp:sp>
    <dsp:sp modelId="{5E62A8D2-B267-4922-8944-FE1932D5102C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Offer It’s a Natural Farm as a good consumer choice</a:t>
          </a:r>
          <a:endParaRPr lang="en-US" sz="2000" kern="1200" dirty="0"/>
        </a:p>
      </dsp:txBody>
      <dsp:txXfrm rot="-5400000">
        <a:off x="1039018" y="1336942"/>
        <a:ext cx="5009883" cy="870607"/>
      </dsp:txXfrm>
    </dsp:sp>
    <dsp:sp modelId="{940F74A8-54F0-43EE-9853-D21BCEE6E8B3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Everyone wins!</a:t>
          </a:r>
          <a:endParaRPr lang="en-US" sz="1500" kern="1200" dirty="0"/>
        </a:p>
      </dsp:txBody>
      <dsp:txXfrm rot="-5400000">
        <a:off x="1" y="3098016"/>
        <a:ext cx="1039018" cy="445294"/>
      </dsp:txXfrm>
    </dsp:sp>
    <dsp:sp modelId="{BF46D93A-090D-4D50-A3E7-AB74BC47B657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“win/win” – healthier consumers, better environment, and we stay in business!</a:t>
          </a:r>
          <a:endParaRPr lang="en-US" sz="20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E5955-C405-4FD2-B58B-5049CBAD73B8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3FF79-C83C-4B8B-BA51-522C24740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49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Text is a bit long but I would animate this so that only one text box</a:t>
            </a:r>
            <a:r>
              <a:rPr lang="en-US" baseline="0" dirty="0" smtClean="0"/>
              <a:t> </a:t>
            </a:r>
            <a:r>
              <a:rPr lang="en-US" dirty="0" smtClean="0"/>
              <a:t>opens</a:t>
            </a:r>
            <a:r>
              <a:rPr lang="en-US" baseline="0" dirty="0" smtClean="0"/>
              <a:t> at a time to reduce mental overload – may shorten the message to fewer words…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3FF79-C83C-4B8B-BA51-522C24740D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41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7629EAA-7ED7-4726-95D7-36D92FF260C4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999DCE-E1DC-4EF3-8563-3406F1A4E0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yoclinic.org/organic-food/ART-20043880" TargetMode="External"/><Relationship Id="rId2" Type="http://schemas.openxmlformats.org/officeDocument/2006/relationships/hyperlink" Target="http://www.agmrc.org/markets_industries/food/organic-food-tren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are what we 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Consumer education in sustainable agriculture and organic foods</a:t>
            </a:r>
            <a:endParaRPr lang="en-US" dirty="0"/>
          </a:p>
        </p:txBody>
      </p:sp>
      <p:pic>
        <p:nvPicPr>
          <p:cNvPr id="1026" name="Picture 2" descr="C:\Users\sally\AppData\Local\Microsoft\Windows\Temporary Internet Files\Content.IE5\PRZDXRYY\MP90017795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49" y="1905000"/>
            <a:ext cx="3657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ally\AppData\Local\Microsoft\Windows\Temporary Internet Files\Content.IE5\RSU3GMNK\MP90022774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903" y="0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936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42397479"/>
              </p:ext>
            </p:extLst>
          </p:nvPr>
        </p:nvGraphicFramePr>
        <p:xfrm>
          <a:off x="1524000" y="2057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838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Outcomes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581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know if and what they’ve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survey of “webpage visitors” could be conducted to determine if and what they have learned</a:t>
            </a:r>
          </a:p>
          <a:p>
            <a:pPr lvl="1"/>
            <a:r>
              <a:rPr lang="en-US" dirty="0" smtClean="0"/>
              <a:t>“Tell us what you think” 4-5 question survey with open ended comment section</a:t>
            </a:r>
          </a:p>
          <a:p>
            <a:r>
              <a:rPr lang="en-US" dirty="0" smtClean="0"/>
              <a:t>Feedback through emails and phone calls (contact information on webpage)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82245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25" y="5410200"/>
            <a:ext cx="17621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170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sally\AppData\Local\Microsoft\Windows\Temporary Internet Files\Content.IE5\REN5T5E4\MP90043172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3124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ally\AppData\Local\Microsoft\Windows\Temporary Internet Files\Content.IE5\PRZDXRYY\MP90043931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886200"/>
            <a:ext cx="243637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86200" y="1066800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Global warming has generated a growing awareness of how each of us contribute to our environment by how we </a:t>
            </a:r>
            <a:r>
              <a:rPr lang="en-US" dirty="0" smtClean="0"/>
              <a:t>live </a:t>
            </a:r>
            <a:r>
              <a:rPr lang="en-US" dirty="0" smtClean="0"/>
              <a:t>our lives and the choices that we make.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8956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consumers are re-thinking how they access food and the environmental impact of food production and distribution.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419600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Simultaneously, consumers are thinking about </a:t>
            </a:r>
            <a:r>
              <a:rPr lang="en-US" dirty="0" smtClean="0"/>
              <a:t>food </a:t>
            </a:r>
            <a:r>
              <a:rPr lang="en-US" dirty="0" smtClean="0"/>
              <a:t>production methods and </a:t>
            </a:r>
            <a:r>
              <a:rPr lang="en-US" dirty="0" smtClean="0"/>
              <a:t>how these methods may affect our health.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55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62000" y="2968923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Organic farmers are realizing that it’s not enough to “just” produce high quality food using organic and humane methods.</a:t>
            </a:r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59429"/>
            <a:ext cx="1627187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00400" y="4800600"/>
            <a:ext cx="502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also need to educate the public  at large about how food is grown and how that food production effects their health and the world in which we all live.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00400" y="990600"/>
            <a:ext cx="487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But there are still many who haven’t thought about food production and how </a:t>
            </a:r>
            <a:r>
              <a:rPr lang="en-US" dirty="0" smtClean="0"/>
              <a:t>it </a:t>
            </a:r>
            <a:r>
              <a:rPr lang="en-US" dirty="0" smtClean="0"/>
              <a:t>effects what they eat.</a:t>
            </a:r>
            <a:endParaRPr lang="en-US" dirty="0"/>
          </a:p>
        </p:txBody>
      </p:sp>
      <p:pic>
        <p:nvPicPr>
          <p:cNvPr id="5127" name="Picture 7" descr="C:\Users\sally\AppData\Local\Microsoft\Windows\Temporary Internet Files\Content.IE5\REN5T5E4\MP90044854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51" y="533400"/>
            <a:ext cx="2559199" cy="1682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C:\Users\sally\AppData\Local\Microsoft\Windows\Temporary Internet Files\Content.IE5\PRZDXRYY\MP900316896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426919"/>
            <a:ext cx="2625475" cy="1737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74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lly\AppData\Local\Microsoft\Windows\Temporary Internet Files\Content.IE5\RSU3GMNK\MP9004483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Consumer Education Audience – two main groups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200" b="1" dirty="0" smtClean="0">
                <a:solidFill>
                  <a:schemeClr val="bg2">
                    <a:lumMod val="50000"/>
                  </a:schemeClr>
                </a:solidFill>
              </a:rPr>
              <a:t>Some knowledge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Individuals who are interested in contributing to improving our environment through their consumer choices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1800" dirty="0" smtClean="0"/>
              <a:t>Locally and globally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Individuals </a:t>
            </a:r>
            <a:r>
              <a:rPr lang="en-US" sz="1800" dirty="0"/>
              <a:t>who are curious about organic </a:t>
            </a:r>
            <a:r>
              <a:rPr lang="en-US" sz="1800" dirty="0" smtClean="0"/>
              <a:t>foods and humane animal management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Uninformed but curious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/>
              <a:t>Individuals who are unaware of the difference between organic and non-organic foods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1800" dirty="0" smtClean="0"/>
              <a:t>Individuals </a:t>
            </a:r>
            <a:r>
              <a:rPr lang="en-US" sz="1800" dirty="0"/>
              <a:t>who are unaware of the </a:t>
            </a:r>
            <a:r>
              <a:rPr lang="en-US" sz="1800" dirty="0" smtClean="0"/>
              <a:t>environmental </a:t>
            </a:r>
            <a:r>
              <a:rPr lang="en-US" sz="1800" dirty="0"/>
              <a:t>impact of commercial farming</a:t>
            </a:r>
          </a:p>
          <a:p>
            <a:pPr marL="68580" indent="0">
              <a:buNone/>
            </a:pPr>
            <a:endParaRPr lang="en-US" sz="15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42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Audience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6777317" cy="4572000"/>
          </a:xfrm>
        </p:spPr>
        <p:txBody>
          <a:bodyPr>
            <a:normAutofit/>
          </a:bodyPr>
          <a:lstStyle/>
          <a:p>
            <a:r>
              <a:rPr lang="en-US" sz="1800" dirty="0"/>
              <a:t>Consumers are unsure how organic foods differ from more conventionally produced food (Mayo Clinic, 2012) </a:t>
            </a:r>
          </a:p>
          <a:p>
            <a:r>
              <a:rPr lang="en-US" sz="1800" dirty="0" smtClean="0"/>
              <a:t>90</a:t>
            </a:r>
            <a:r>
              <a:rPr lang="en-US" sz="1800" dirty="0"/>
              <a:t>% of American consumers were either considering or buying </a:t>
            </a:r>
            <a:r>
              <a:rPr lang="en-US" sz="1800" dirty="0" smtClean="0"/>
              <a:t>organic </a:t>
            </a:r>
            <a:r>
              <a:rPr lang="en-US" sz="1800" dirty="0"/>
              <a:t>products (NEON, 2014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Those considering the purchase of organic foods are </a:t>
            </a:r>
            <a:r>
              <a:rPr lang="en-US" sz="1800" i="1" dirty="0" smtClean="0"/>
              <a:t>most</a:t>
            </a:r>
            <a:r>
              <a:rPr lang="en-US" sz="1800" dirty="0" smtClean="0"/>
              <a:t> likely to be younger (under 40), well educated (high school or above), and more affluent (</a:t>
            </a:r>
            <a:r>
              <a:rPr lang="en-US" sz="1800" dirty="0"/>
              <a:t>C</a:t>
            </a:r>
            <a:r>
              <a:rPr lang="en-US" sz="1800" dirty="0" smtClean="0"/>
              <a:t>ontext Marketing, 2009)</a:t>
            </a:r>
          </a:p>
          <a:p>
            <a:pPr lvl="1"/>
            <a:r>
              <a:rPr lang="en-US" sz="1600" dirty="0" smtClean="0"/>
              <a:t>However, if 90% of consumers are considering organic foods, this is clearly a larger audience</a:t>
            </a:r>
          </a:p>
          <a:p>
            <a:pPr marL="68580" indent="0">
              <a:buNone/>
            </a:pPr>
            <a:endParaRPr lang="en-US" sz="1100" dirty="0" smtClean="0"/>
          </a:p>
          <a:p>
            <a:pPr marL="68580" indent="0">
              <a:buNone/>
            </a:pPr>
            <a:r>
              <a:rPr lang="en-US" sz="1100" dirty="0" smtClean="0"/>
              <a:t>Context </a:t>
            </a:r>
            <a:r>
              <a:rPr lang="en-US" sz="1100" dirty="0"/>
              <a:t>Marketing. (2009, October). </a:t>
            </a:r>
            <a:r>
              <a:rPr lang="en-US" sz="1100" i="1" dirty="0"/>
              <a:t>Beyond organic: How evolving consumer concerns influence food purchases .</a:t>
            </a:r>
            <a:r>
              <a:rPr lang="en-US" sz="1100" dirty="0"/>
              <a:t> Retrieved from Agricultural Marketing: </a:t>
            </a:r>
            <a:r>
              <a:rPr lang="en-US" sz="1100" dirty="0" smtClean="0">
                <a:hlinkClick r:id="rId2"/>
              </a:rPr>
              <a:t>www.agmrc.org/markets_industries/food/organic-food-trends</a:t>
            </a:r>
            <a:endParaRPr lang="en-US" sz="1100" dirty="0" smtClean="0"/>
          </a:p>
          <a:p>
            <a:pPr marL="68580" indent="0">
              <a:buNone/>
            </a:pPr>
            <a:r>
              <a:rPr lang="en-US" sz="1100" dirty="0"/>
              <a:t>Mayo Clinic. (2012, September 7). </a:t>
            </a:r>
            <a:r>
              <a:rPr lang="en-US" sz="1100" i="1" dirty="0"/>
              <a:t>Organic foods: Are they safer? More nutritious?</a:t>
            </a:r>
            <a:r>
              <a:rPr lang="en-US" sz="1100" dirty="0"/>
              <a:t> Retrieved from Mayo Clinic: </a:t>
            </a:r>
            <a:r>
              <a:rPr lang="en-US" sz="1100" dirty="0">
                <a:hlinkClick r:id="rId3"/>
              </a:rPr>
              <a:t>http://</a:t>
            </a:r>
            <a:r>
              <a:rPr lang="en-US" sz="1100" dirty="0" smtClean="0">
                <a:hlinkClick r:id="rId3"/>
              </a:rPr>
              <a:t>www.mayoclinic.org/organic-food/ART-20043880</a:t>
            </a:r>
            <a:endParaRPr lang="en-US" sz="1100" dirty="0" smtClean="0"/>
          </a:p>
          <a:p>
            <a:pPr marL="68580" indent="0">
              <a:buNone/>
            </a:pPr>
            <a:r>
              <a:rPr lang="en-US" sz="1100" dirty="0"/>
              <a:t>NEON. (2014, February 4). </a:t>
            </a:r>
            <a:r>
              <a:rPr lang="en-US" sz="1100" i="1" dirty="0"/>
              <a:t>Home Page</a:t>
            </a:r>
            <a:r>
              <a:rPr lang="en-US" sz="1100" dirty="0"/>
              <a:t>. Retrieved from Northeast Organic Network: www.neon.cornell.edu</a:t>
            </a:r>
          </a:p>
          <a:p>
            <a:pPr marL="68580" indent="0">
              <a:buNone/>
            </a:pPr>
            <a:endParaRPr lang="en-US" sz="1100" dirty="0"/>
          </a:p>
          <a:p>
            <a:pPr marL="68580" indent="0">
              <a:buNone/>
            </a:pPr>
            <a:endParaRPr lang="en-US" sz="1100" dirty="0"/>
          </a:p>
          <a:p>
            <a:pPr marL="68580" indent="0">
              <a:buNone/>
            </a:pPr>
            <a:endParaRPr lang="en-US" sz="1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039" y="76200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427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reach these consumers..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environment must include these standards:</a:t>
            </a:r>
          </a:p>
          <a:p>
            <a:pPr lvl="1"/>
            <a:r>
              <a:rPr lang="en-US" dirty="0" smtClean="0"/>
              <a:t>Literacy- high school </a:t>
            </a:r>
            <a:r>
              <a:rPr lang="en-US" dirty="0"/>
              <a:t>level </a:t>
            </a:r>
            <a:endParaRPr lang="en-US" dirty="0" smtClean="0"/>
          </a:p>
          <a:p>
            <a:pPr lvl="1"/>
            <a:r>
              <a:rPr lang="en-US" dirty="0" smtClean="0"/>
              <a:t>Age range -18-65 years</a:t>
            </a:r>
            <a:endParaRPr lang="en-US" dirty="0"/>
          </a:p>
          <a:p>
            <a:pPr lvl="1"/>
            <a:r>
              <a:rPr lang="en-US" dirty="0" smtClean="0"/>
              <a:t>Technology – simple, engaging, and </a:t>
            </a:r>
            <a:r>
              <a:rPr lang="en-US" dirty="0"/>
              <a:t>user friendly</a:t>
            </a: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96215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329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Environment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Consumer </a:t>
            </a:r>
            <a:r>
              <a:rPr lang="en-US" sz="1600" dirty="0" smtClean="0"/>
              <a:t>education in sustainable agriculture, organic foods, and community </a:t>
            </a:r>
            <a:r>
              <a:rPr lang="en-US" sz="1600" dirty="0" smtClean="0"/>
              <a:t>supported </a:t>
            </a:r>
            <a:r>
              <a:rPr lang="en-US" sz="1600" dirty="0" smtClean="0"/>
              <a:t>agriculture</a:t>
            </a:r>
          </a:p>
          <a:p>
            <a:endParaRPr lang="en-US" sz="1800" dirty="0" smtClean="0"/>
          </a:p>
          <a:p>
            <a:pPr lvl="1"/>
            <a:r>
              <a:rPr lang="en-US" sz="1600" dirty="0" smtClean="0"/>
              <a:t>Introduction </a:t>
            </a:r>
            <a:r>
              <a:rPr lang="en-US" sz="1600" dirty="0" smtClean="0"/>
              <a:t>to It’s A Natural Farm and it’s role in community supported agricultural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143000" y="2362200"/>
            <a:ext cx="5867400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It’s </a:t>
            </a:r>
            <a:r>
              <a:rPr lang="en-US" dirty="0" smtClean="0"/>
              <a:t>A Natural Farm </a:t>
            </a:r>
            <a:r>
              <a:rPr lang="en-US" dirty="0" smtClean="0"/>
              <a:t>Webpage 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76200"/>
            <a:ext cx="1822450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" y="533400"/>
            <a:ext cx="17621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11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Educational </a:t>
            </a:r>
            <a:br>
              <a:rPr lang="en-US" dirty="0" smtClean="0"/>
            </a:br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Inform consumers not</a:t>
            </a:r>
          </a:p>
          <a:p>
            <a:pPr marL="68580" indent="0">
              <a:buNone/>
            </a:pPr>
            <a:r>
              <a:rPr lang="en-US" dirty="0" smtClean="0"/>
              <a:t>   just convert those to our perspective</a:t>
            </a:r>
          </a:p>
          <a:p>
            <a:r>
              <a:rPr lang="en-US" dirty="0" smtClean="0"/>
              <a:t>Environment must be without ”hype”, low key, and leave the decisions to our consumers</a:t>
            </a:r>
          </a:p>
          <a:p>
            <a:r>
              <a:rPr lang="en-US" dirty="0" smtClean="0"/>
              <a:t>Information balanced and objective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759584"/>
              </p:ext>
            </p:extLst>
          </p:nvPr>
        </p:nvGraphicFramePr>
        <p:xfrm>
          <a:off x="4800600" y="21454"/>
          <a:ext cx="39624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8651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ally\AppData\Local\Microsoft\Windows\Temporary Internet Files\Content.IE5\RSU3GMNK\MP90044830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We seek to educate not just advertise</a:t>
            </a:r>
            <a:endParaRPr lang="en-US" sz="3400" b="1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 information about organic versus non-organic</a:t>
            </a:r>
          </a:p>
          <a:p>
            <a:pPr lvl="1"/>
            <a:r>
              <a:rPr lang="en-US" dirty="0"/>
              <a:t>From quality sources</a:t>
            </a:r>
          </a:p>
          <a:p>
            <a:pPr lvl="1"/>
            <a:r>
              <a:rPr lang="en-US" dirty="0"/>
              <a:t>Referrals to articles and websites that offer good </a:t>
            </a:r>
            <a:r>
              <a:rPr lang="en-US" dirty="0" smtClean="0"/>
              <a:t>information </a:t>
            </a:r>
            <a:r>
              <a:rPr lang="en-US" dirty="0"/>
              <a:t>for good </a:t>
            </a:r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495800" y="2362200"/>
            <a:ext cx="3419856" cy="3493008"/>
          </a:xfrm>
        </p:spPr>
        <p:txBody>
          <a:bodyPr>
            <a:normAutofit/>
          </a:bodyPr>
          <a:lstStyle/>
          <a:p>
            <a:r>
              <a:rPr lang="en-US" dirty="0"/>
              <a:t>Provide information about </a:t>
            </a:r>
            <a:r>
              <a:rPr lang="en-US" dirty="0" smtClean="0"/>
              <a:t>It’s A Natural Farm</a:t>
            </a:r>
            <a:endParaRPr lang="en-US" dirty="0"/>
          </a:p>
          <a:p>
            <a:pPr lvl="1"/>
            <a:r>
              <a:rPr lang="en-US" dirty="0"/>
              <a:t>Who we are</a:t>
            </a:r>
          </a:p>
          <a:p>
            <a:pPr lvl="1"/>
            <a:r>
              <a:rPr lang="en-US" dirty="0"/>
              <a:t>Why we do </a:t>
            </a:r>
            <a:r>
              <a:rPr lang="en-US" dirty="0" smtClean="0"/>
              <a:t>this</a:t>
            </a:r>
          </a:p>
          <a:p>
            <a:pPr lvl="1"/>
            <a:r>
              <a:rPr lang="en-US" dirty="0" smtClean="0"/>
              <a:t>Our farming practices</a:t>
            </a:r>
            <a:endParaRPr lang="en-US" dirty="0"/>
          </a:p>
          <a:p>
            <a:pPr lvl="1"/>
            <a:r>
              <a:rPr lang="en-US" dirty="0"/>
              <a:t>What we can </a:t>
            </a:r>
            <a:r>
              <a:rPr lang="en-US" dirty="0" smtClean="0"/>
              <a:t>offer 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198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3880</TotalTime>
  <Words>667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We are what we eat</vt:lpstr>
      <vt:lpstr>PowerPoint Presentation</vt:lpstr>
      <vt:lpstr>PowerPoint Presentation</vt:lpstr>
      <vt:lpstr>Consumer Education Audience – two main groups</vt:lpstr>
      <vt:lpstr>More Audience Characteristics</vt:lpstr>
      <vt:lpstr>To reach these consumers..</vt:lpstr>
      <vt:lpstr>Educational Environment</vt:lpstr>
      <vt:lpstr>The Educational  Environment</vt:lpstr>
      <vt:lpstr>We seek to educate not just advertise</vt:lpstr>
      <vt:lpstr>PowerPoint Presentation</vt:lpstr>
      <vt:lpstr>How do we know if and what they’ve learned?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what we eat</dc:title>
  <dc:creator>sally</dc:creator>
  <cp:lastModifiedBy>sally</cp:lastModifiedBy>
  <cp:revision>21</cp:revision>
  <dcterms:created xsi:type="dcterms:W3CDTF">2014-01-27T15:48:11Z</dcterms:created>
  <dcterms:modified xsi:type="dcterms:W3CDTF">2014-02-19T14:16:58Z</dcterms:modified>
</cp:coreProperties>
</file>